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85" r:id="rId6"/>
    <p:sldId id="268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to" initials="MT" lastIdx="4" clrIdx="0">
    <p:extLst>
      <p:ext uri="{19B8F6BF-5375-455C-9EA6-DF929625EA0E}">
        <p15:presenceInfo xmlns:p15="http://schemas.microsoft.com/office/powerpoint/2012/main" userId="Myr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0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2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3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4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59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7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9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6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180A8-A84E-4FFD-B4EF-19349ACE819A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3F3E-1A8D-487B-827A-4E181586D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3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1975449"/>
            <a:ext cx="9144000" cy="3316857"/>
          </a:xfrm>
        </p:spPr>
        <p:txBody>
          <a:bodyPr/>
          <a:lstStyle/>
          <a:p>
            <a:endParaRPr lang="en-GB" b="1" dirty="0"/>
          </a:p>
          <a:p>
            <a:r>
              <a:rPr lang="en-GB" sz="2800" b="1" dirty="0"/>
              <a:t>The Nuclear Elephant </a:t>
            </a:r>
          </a:p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March 2017</a:t>
            </a:r>
          </a:p>
          <a:p>
            <a:r>
              <a:rPr lang="en-GB" dirty="0"/>
              <a:t>Amsterdam</a:t>
            </a:r>
          </a:p>
          <a:p>
            <a:endParaRPr lang="en-GB" dirty="0"/>
          </a:p>
          <a:p>
            <a:r>
              <a:rPr lang="en-GB" dirty="0"/>
              <a:t>“</a:t>
            </a:r>
            <a:r>
              <a:rPr lang="en-GB" dirty="0" err="1"/>
              <a:t>Mythbusting</a:t>
            </a:r>
            <a:r>
              <a:rPr lang="en-GB" dirty="0"/>
              <a:t> Nuclear” -roast with</a:t>
            </a:r>
          </a:p>
          <a:p>
            <a:r>
              <a:rPr lang="en-GB" dirty="0"/>
              <a:t>Rauli Partanen &amp; Janne M. Korhonen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2" y="1593850"/>
            <a:ext cx="3115487" cy="479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16" y="1593850"/>
            <a:ext cx="3115487" cy="47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0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46" y="-175202"/>
            <a:ext cx="10515600" cy="1325563"/>
          </a:xfrm>
        </p:spPr>
        <p:txBody>
          <a:bodyPr/>
          <a:lstStyle/>
          <a:p>
            <a:r>
              <a:rPr lang="en-GB" dirty="0"/>
              <a:t>Show of hands: is nuclear power dependable?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92" y="946119"/>
            <a:ext cx="4378036" cy="5523953"/>
          </a:xfrm>
        </p:spPr>
        <p:txBody>
          <a:bodyPr>
            <a:normAutofit/>
          </a:bodyPr>
          <a:lstStyle/>
          <a:p>
            <a:r>
              <a:rPr lang="en-GB" sz="2400" dirty="0"/>
              <a:t>Yes. Nuclear is low-carbon.</a:t>
            </a:r>
          </a:p>
          <a:p>
            <a:r>
              <a:rPr lang="en-GB" sz="2400" dirty="0"/>
              <a:t>Yes. Nuclear is the fastest.</a:t>
            </a:r>
          </a:p>
          <a:p>
            <a:r>
              <a:rPr lang="en-GB" sz="2400" dirty="0"/>
              <a:t>Nuclear power is cheaper </a:t>
            </a:r>
            <a:br>
              <a:rPr lang="en-GB" sz="2400" dirty="0"/>
            </a:br>
            <a:r>
              <a:rPr lang="en-GB" sz="2400" dirty="0"/>
              <a:t>than other clean energy.</a:t>
            </a:r>
          </a:p>
          <a:p>
            <a:r>
              <a:rPr lang="en-GB" sz="2400" dirty="0"/>
              <a:t>Nuclear has a small footprint.</a:t>
            </a:r>
          </a:p>
          <a:p>
            <a:r>
              <a:rPr lang="en-GB" sz="2400" dirty="0"/>
              <a:t>Nuclear power is the most dependable there is.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097491" y="6539346"/>
            <a:ext cx="103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Data: EIA</a:t>
            </a:r>
          </a:p>
        </p:txBody>
      </p:sp>
      <p:pic>
        <p:nvPicPr>
          <p:cNvPr id="7" name="Picture 2" descr="http://www.eia.gov/todayinenergy/images/2016.03.18/char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50" y="946119"/>
            <a:ext cx="7078450" cy="43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46" y="-175202"/>
            <a:ext cx="10515600" cy="1325563"/>
          </a:xfrm>
        </p:spPr>
        <p:txBody>
          <a:bodyPr/>
          <a:lstStyle/>
          <a:p>
            <a:r>
              <a:rPr lang="en-GB" dirty="0"/>
              <a:t>Show of hands: is nuclear power risky?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92" y="946119"/>
            <a:ext cx="4378036" cy="5523953"/>
          </a:xfrm>
        </p:spPr>
        <p:txBody>
          <a:bodyPr>
            <a:normAutofit/>
          </a:bodyPr>
          <a:lstStyle/>
          <a:p>
            <a:r>
              <a:rPr lang="en-GB" sz="2400" dirty="0"/>
              <a:t>Yes. Nuclear is low-carbon.</a:t>
            </a:r>
          </a:p>
          <a:p>
            <a:r>
              <a:rPr lang="en-GB" sz="2400" dirty="0"/>
              <a:t>Yes. Nuclear is the fastest.</a:t>
            </a:r>
          </a:p>
          <a:p>
            <a:r>
              <a:rPr lang="en-GB" sz="2400" dirty="0"/>
              <a:t>Nuclear power is cheaper </a:t>
            </a:r>
            <a:br>
              <a:rPr lang="en-GB" sz="2400" dirty="0"/>
            </a:br>
            <a:r>
              <a:rPr lang="en-GB" sz="2400" dirty="0"/>
              <a:t>than other clean energy.</a:t>
            </a:r>
          </a:p>
          <a:p>
            <a:r>
              <a:rPr lang="en-GB" sz="2400" dirty="0"/>
              <a:t>Nuclear has a small footprint.</a:t>
            </a:r>
          </a:p>
          <a:p>
            <a:r>
              <a:rPr lang="en-GB" sz="2400" dirty="0"/>
              <a:t>Nuclear power is the most dependable there is.</a:t>
            </a:r>
          </a:p>
          <a:p>
            <a:r>
              <a:rPr lang="en-GB" sz="2400" dirty="0"/>
              <a:t>Nuclear power is safest.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26611" y="6488668"/>
            <a:ext cx="175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Data: The Lancet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00" y="879375"/>
            <a:ext cx="6939663" cy="52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46" y="-175202"/>
            <a:ext cx="10834218" cy="1325563"/>
          </a:xfrm>
        </p:spPr>
        <p:txBody>
          <a:bodyPr/>
          <a:lstStyle/>
          <a:p>
            <a:r>
              <a:rPr lang="en-GB" dirty="0"/>
              <a:t>Show of hands: is nuclear waste a big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91" y="946119"/>
            <a:ext cx="4419563" cy="5523953"/>
          </a:xfrm>
        </p:spPr>
        <p:txBody>
          <a:bodyPr>
            <a:normAutofit/>
          </a:bodyPr>
          <a:lstStyle/>
          <a:p>
            <a:r>
              <a:rPr lang="en-GB" sz="2400" dirty="0"/>
              <a:t>Yes. Nuclear is low-carbon.</a:t>
            </a:r>
          </a:p>
          <a:p>
            <a:r>
              <a:rPr lang="en-GB" sz="2400" dirty="0"/>
              <a:t>Yes. Nuclear is the fastest.</a:t>
            </a:r>
          </a:p>
          <a:p>
            <a:r>
              <a:rPr lang="en-GB" sz="2400" dirty="0"/>
              <a:t>Nuclear power is cheaper </a:t>
            </a:r>
            <a:br>
              <a:rPr lang="en-GB" sz="2400" dirty="0"/>
            </a:br>
            <a:r>
              <a:rPr lang="en-GB" sz="2400" dirty="0"/>
              <a:t>than other clean energy.</a:t>
            </a:r>
          </a:p>
          <a:p>
            <a:r>
              <a:rPr lang="en-GB" sz="2400" dirty="0"/>
              <a:t>Nuclear has a small footprint.</a:t>
            </a:r>
          </a:p>
          <a:p>
            <a:r>
              <a:rPr lang="en-GB" sz="2400" dirty="0"/>
              <a:t>Nuclear power is the most dependable there is.</a:t>
            </a:r>
          </a:p>
          <a:p>
            <a:r>
              <a:rPr lang="en-GB" sz="2400" dirty="0"/>
              <a:t>Nuclear power is safest.</a:t>
            </a:r>
          </a:p>
          <a:p>
            <a:r>
              <a:rPr lang="en-GB" sz="2400" dirty="0"/>
              <a:t>Nope. Nuclear power still safest.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26611" y="6488668"/>
            <a:ext cx="175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Data: The Lancet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00" y="879375"/>
            <a:ext cx="6939663" cy="52047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95741" y="5375567"/>
            <a:ext cx="6640653" cy="872837"/>
            <a:chOff x="5095741" y="5375567"/>
            <a:chExt cx="6640653" cy="872837"/>
          </a:xfrm>
        </p:grpSpPr>
        <p:sp>
          <p:nvSpPr>
            <p:cNvPr id="4" name="TextBox 3"/>
            <p:cNvSpPr txBox="1"/>
            <p:nvPr/>
          </p:nvSpPr>
          <p:spPr>
            <a:xfrm>
              <a:off x="8348094" y="5382490"/>
              <a:ext cx="3388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Includes long term waste storage, </a:t>
              </a:r>
              <a:br>
                <a:rPr lang="en-GB" dirty="0"/>
              </a:br>
              <a:r>
                <a:rPr lang="en-GB" dirty="0"/>
                <a:t>accidents, radiation, you name it.</a:t>
              </a:r>
            </a:p>
          </p:txBody>
        </p:sp>
        <p:sp>
          <p:nvSpPr>
            <p:cNvPr id="5" name="Arrow: Right 4"/>
            <p:cNvSpPr/>
            <p:nvPr/>
          </p:nvSpPr>
          <p:spPr>
            <a:xfrm rot="10570384">
              <a:off x="7496965" y="5610795"/>
              <a:ext cx="771412" cy="2978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5095741" y="5375567"/>
              <a:ext cx="2258539" cy="8728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48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46" y="-175202"/>
            <a:ext cx="10834218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Show of hands: Do we need to do everything we can </a:t>
            </a:r>
            <a:br>
              <a:rPr lang="en-GB" sz="3600" dirty="0"/>
            </a:br>
            <a:r>
              <a:rPr lang="en-GB" sz="3600" dirty="0"/>
              <a:t>to stop climate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91" y="959973"/>
            <a:ext cx="4579744" cy="5523953"/>
          </a:xfrm>
        </p:spPr>
        <p:txBody>
          <a:bodyPr>
            <a:normAutofit/>
          </a:bodyPr>
          <a:lstStyle/>
          <a:p>
            <a:r>
              <a:rPr lang="en-GB" sz="2400" dirty="0"/>
              <a:t>Yes. Nuclear is low-carbon.</a:t>
            </a:r>
          </a:p>
          <a:p>
            <a:r>
              <a:rPr lang="en-GB" sz="2400" dirty="0"/>
              <a:t>Yes. Nuclear is the fastest.</a:t>
            </a:r>
          </a:p>
          <a:p>
            <a:r>
              <a:rPr lang="en-GB" sz="2400" dirty="0"/>
              <a:t>Nuclear power is cheaper </a:t>
            </a:r>
            <a:br>
              <a:rPr lang="en-GB" sz="2400" dirty="0"/>
            </a:br>
            <a:r>
              <a:rPr lang="en-GB" sz="2400" dirty="0"/>
              <a:t>than other clean energy.</a:t>
            </a:r>
          </a:p>
          <a:p>
            <a:r>
              <a:rPr lang="en-GB" sz="2400" dirty="0"/>
              <a:t>Nuclear has a small footprint.</a:t>
            </a:r>
          </a:p>
          <a:p>
            <a:r>
              <a:rPr lang="en-GB" sz="2400" dirty="0"/>
              <a:t>Nuclear power is the most dependable there is.</a:t>
            </a:r>
          </a:p>
          <a:p>
            <a:r>
              <a:rPr lang="en-GB" sz="2400" dirty="0"/>
              <a:t>Nuclear power is safest.</a:t>
            </a:r>
          </a:p>
          <a:p>
            <a:r>
              <a:rPr lang="en-GB" sz="2400" dirty="0"/>
              <a:t>Nope. Nuclear power still safest.</a:t>
            </a:r>
          </a:p>
          <a:p>
            <a:r>
              <a:rPr lang="en-GB" sz="2400" dirty="0"/>
              <a:t>Yes: we need a lot of everything!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26611" y="6488668"/>
            <a:ext cx="16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Data: IPCC 2011</a:t>
            </a:r>
          </a:p>
        </p:txBody>
      </p:sp>
      <p:pic>
        <p:nvPicPr>
          <p:cNvPr id="10" name="Sisällön paikkamerkki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9353" r="19564" b="7726"/>
          <a:stretch/>
        </p:blipFill>
        <p:spPr>
          <a:xfrm>
            <a:off x="5177099" y="946119"/>
            <a:ext cx="6929652" cy="45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46" y="-175202"/>
            <a:ext cx="10834218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Show of hands: Do we need to do everything we can </a:t>
            </a:r>
            <a:br>
              <a:rPr lang="en-GB" sz="3600" dirty="0"/>
            </a:br>
            <a:r>
              <a:rPr lang="en-GB" sz="3600" dirty="0"/>
              <a:t>to stop climate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91" y="973827"/>
            <a:ext cx="4579744" cy="5523953"/>
          </a:xfrm>
        </p:spPr>
        <p:txBody>
          <a:bodyPr>
            <a:normAutofit/>
          </a:bodyPr>
          <a:lstStyle/>
          <a:p>
            <a:r>
              <a:rPr lang="en-GB" sz="2400" dirty="0"/>
              <a:t>Yes. Nuclear is low-carbon.</a:t>
            </a:r>
          </a:p>
          <a:p>
            <a:r>
              <a:rPr lang="en-GB" sz="2400" dirty="0"/>
              <a:t>Yes. Nuclear is the fastest.</a:t>
            </a:r>
          </a:p>
          <a:p>
            <a:r>
              <a:rPr lang="en-GB" sz="2400" dirty="0"/>
              <a:t>Nuclear power is cheaper </a:t>
            </a:r>
            <a:br>
              <a:rPr lang="en-GB" sz="2400" dirty="0"/>
            </a:br>
            <a:r>
              <a:rPr lang="en-GB" sz="2400" dirty="0"/>
              <a:t>than other clean energy.</a:t>
            </a:r>
          </a:p>
          <a:p>
            <a:r>
              <a:rPr lang="en-GB" sz="2400" dirty="0"/>
              <a:t>Nuclear has a small footprint.</a:t>
            </a:r>
          </a:p>
          <a:p>
            <a:r>
              <a:rPr lang="en-GB" sz="2400" dirty="0"/>
              <a:t>Nuclear power is the most dependable there is.</a:t>
            </a:r>
          </a:p>
          <a:p>
            <a:r>
              <a:rPr lang="en-GB" sz="2400" dirty="0"/>
              <a:t>Nuclear power is safest.</a:t>
            </a:r>
          </a:p>
          <a:p>
            <a:r>
              <a:rPr lang="en-GB" sz="2400" dirty="0"/>
              <a:t>Nope. Nuclear power still safest.</a:t>
            </a:r>
          </a:p>
          <a:p>
            <a:r>
              <a:rPr lang="en-GB" sz="2400" dirty="0"/>
              <a:t>Yes: we need a lot of everything!</a:t>
            </a:r>
          </a:p>
          <a:p>
            <a:r>
              <a:rPr lang="en-GB" sz="2400" dirty="0"/>
              <a:t>Limiting tools limits progress. Tech-neutral scenarios ~10 times faster than RE only.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838214" y="6488668"/>
            <a:ext cx="235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Data: Loftus et al. 2015</a:t>
            </a:r>
          </a:p>
        </p:txBody>
      </p:sp>
      <p:pic>
        <p:nvPicPr>
          <p:cNvPr id="7" name="Sisällön paikkamerkki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8511" r="16745" b="7879"/>
          <a:stretch/>
        </p:blipFill>
        <p:spPr>
          <a:xfrm>
            <a:off x="5133963" y="894051"/>
            <a:ext cx="6976995" cy="46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462" y="132416"/>
            <a:ext cx="10834218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Actually, the only time when the share of </a:t>
            </a:r>
            <a:br>
              <a:rPr lang="en-GB" sz="3600" dirty="0"/>
            </a:br>
            <a:r>
              <a:rPr lang="en-GB" sz="3600" dirty="0"/>
              <a:t>low carbon energy has gone up significantly…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9020" y="1242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t="9171" r="19256" b="7759"/>
          <a:stretch/>
        </p:blipFill>
        <p:spPr>
          <a:xfrm>
            <a:off x="2005462" y="1457979"/>
            <a:ext cx="8153401" cy="531747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36389" y="1974273"/>
            <a:ext cx="2302325" cy="34151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63459" y="1612083"/>
            <a:ext cx="2705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Was in the 1970s to 1990s </a:t>
            </a:r>
            <a:br>
              <a:rPr lang="en-GB" dirty="0"/>
            </a:br>
            <a:r>
              <a:rPr lang="en-GB" dirty="0"/>
              <a:t>when we built nuclear</a:t>
            </a:r>
          </a:p>
        </p:txBody>
      </p:sp>
      <p:sp>
        <p:nvSpPr>
          <p:cNvPr id="14" name="Arrow: Right 13"/>
          <p:cNvSpPr/>
          <p:nvPr/>
        </p:nvSpPr>
        <p:spPr>
          <a:xfrm rot="2189692">
            <a:off x="2768989" y="2299192"/>
            <a:ext cx="921564" cy="499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691396" y="6488668"/>
            <a:ext cx="150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Data: BP 2016</a:t>
            </a:r>
          </a:p>
        </p:txBody>
      </p:sp>
    </p:spTree>
    <p:extLst>
      <p:ext uri="{BB962C8B-B14F-4D97-AF65-F5344CB8AC3E}">
        <p14:creationId xmlns:p14="http://schemas.microsoft.com/office/powerpoint/2010/main" val="42698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46" y="-175202"/>
            <a:ext cx="10834218" cy="1325563"/>
          </a:xfrm>
        </p:spPr>
        <p:txBody>
          <a:bodyPr>
            <a:normAutofit/>
          </a:bodyPr>
          <a:lstStyle/>
          <a:p>
            <a:r>
              <a:rPr lang="en-GB" sz="3600" dirty="0"/>
              <a:t>Finally: Who thinks Nuclear Industry has done a poor job of communicating all of the facts listed?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173" y="1242751"/>
            <a:ext cx="3581363" cy="1054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We think it has. </a:t>
            </a:r>
          </a:p>
          <a:p>
            <a:endParaRPr lang="en-GB" sz="3600" dirty="0"/>
          </a:p>
          <a:p>
            <a:endParaRPr lang="en-GB" sz="3600" dirty="0"/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999020" y="1242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2" descr="12243281_10153168937041957_2261654246787965770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15" y="2237509"/>
            <a:ext cx="7573360" cy="428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221" y="3027651"/>
            <a:ext cx="4114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But a growing group of environmental activists are supporting it, because the evidence says </a:t>
            </a:r>
            <a:r>
              <a:rPr lang="en-GB" sz="2400" b="1" dirty="0"/>
              <a:t>we will do much better with nuclear than without</a:t>
            </a:r>
            <a:r>
              <a:rPr lang="en-GB" sz="2400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9340" y="6518562"/>
            <a:ext cx="385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Picture: Climate March 2015 in Helsinki</a:t>
            </a:r>
          </a:p>
        </p:txBody>
      </p:sp>
    </p:spTree>
    <p:extLst>
      <p:ext uri="{BB962C8B-B14F-4D97-AF65-F5344CB8AC3E}">
        <p14:creationId xmlns:p14="http://schemas.microsoft.com/office/powerpoint/2010/main" val="10975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38080" y="166254"/>
            <a:ext cx="10515240" cy="104922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i-FI" sz="6000" b="1" strike="noStrike" dirty="0" err="1">
                <a:solidFill>
                  <a:srgbClr val="000000"/>
                </a:solidFill>
                <a:latin typeface="+mj-lt"/>
              </a:rPr>
              <a:t>Who</a:t>
            </a:r>
            <a:r>
              <a:rPr lang="fi-FI" sz="6000" b="1" strike="noStrike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6000" b="1" strike="noStrike" dirty="0" err="1">
                <a:solidFill>
                  <a:srgbClr val="000000"/>
                </a:solidFill>
                <a:latin typeface="+mj-lt"/>
              </a:rPr>
              <a:t>we</a:t>
            </a:r>
            <a:r>
              <a:rPr lang="fi-FI" sz="6000" b="1" strike="noStrike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6000" b="1" strike="noStrike" dirty="0" err="1">
                <a:solidFill>
                  <a:srgbClr val="000000"/>
                </a:solidFill>
                <a:latin typeface="+mj-lt"/>
              </a:rPr>
              <a:t>are</a:t>
            </a:r>
            <a:endParaRPr sz="2800" b="1" dirty="0">
              <a:latin typeface="+mj-lt"/>
            </a:endParaRPr>
          </a:p>
        </p:txBody>
      </p:sp>
      <p:pic>
        <p:nvPicPr>
          <p:cNvPr id="84" name="Picture 3"/>
          <p:cNvPicPr/>
          <p:nvPr/>
        </p:nvPicPr>
        <p:blipFill rotWithShape="1">
          <a:blip r:embed="rId2"/>
          <a:srcRect l="19099" b="24262"/>
          <a:stretch/>
        </p:blipFill>
        <p:spPr>
          <a:xfrm>
            <a:off x="83126" y="1169165"/>
            <a:ext cx="3997881" cy="5560857"/>
          </a:xfrm>
          <a:prstGeom prst="rect">
            <a:avLst/>
          </a:prstGeom>
          <a:ln>
            <a:noFill/>
          </a:ln>
        </p:spPr>
      </p:pic>
      <p:pic>
        <p:nvPicPr>
          <p:cNvPr id="85" name="Picture 2"/>
          <p:cNvPicPr/>
          <p:nvPr/>
        </p:nvPicPr>
        <p:blipFill>
          <a:blip r:embed="rId3"/>
          <a:stretch/>
        </p:blipFill>
        <p:spPr>
          <a:xfrm>
            <a:off x="8369583" y="1199388"/>
            <a:ext cx="3687264" cy="5530634"/>
          </a:xfrm>
          <a:prstGeom prst="rect">
            <a:avLst/>
          </a:prstGeom>
          <a:ln>
            <a:noFill/>
          </a:ln>
        </p:spPr>
      </p:pic>
      <p:sp>
        <p:nvSpPr>
          <p:cNvPr id="86" name="TextShape 3"/>
          <p:cNvSpPr txBox="1"/>
          <p:nvPr/>
        </p:nvSpPr>
        <p:spPr>
          <a:xfrm>
            <a:off x="4158929" y="1547987"/>
            <a:ext cx="2665080" cy="18483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Arial Black"/>
              </a:rPr>
              <a:t>Rauli Partanen</a:t>
            </a:r>
            <a:endParaRPr dirty="0"/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/>
              </a:rPr>
              <a:t>Father of three,</a:t>
            </a:r>
            <a:endParaRPr dirty="0"/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/>
              </a:rPr>
              <a:t>independent author, activist</a:t>
            </a:r>
            <a:endParaRPr dirty="0"/>
          </a:p>
        </p:txBody>
      </p:sp>
      <p:sp>
        <p:nvSpPr>
          <p:cNvPr id="87" name="TextShape 4"/>
          <p:cNvSpPr txBox="1"/>
          <p:nvPr/>
        </p:nvSpPr>
        <p:spPr>
          <a:xfrm>
            <a:off x="4908382" y="4337726"/>
            <a:ext cx="3383280" cy="2964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15000"/>
              </a:lnSpc>
            </a:pPr>
            <a:r>
              <a:rPr lang="en-US" sz="2400" dirty="0" err="1">
                <a:latin typeface="Arial Black"/>
              </a:rPr>
              <a:t>Janne</a:t>
            </a:r>
            <a:r>
              <a:rPr lang="en-US" sz="2400" dirty="0">
                <a:latin typeface="Arial Black"/>
              </a:rPr>
              <a:t> M. </a:t>
            </a:r>
            <a:r>
              <a:rPr lang="en-US" sz="2400" dirty="0" err="1">
                <a:latin typeface="Arial Black"/>
              </a:rPr>
              <a:t>Korhonen</a:t>
            </a:r>
            <a:endParaRPr dirty="0"/>
          </a:p>
          <a:p>
            <a:pPr algn="r">
              <a:lnSpc>
                <a:spcPct val="115000"/>
              </a:lnSpc>
            </a:pPr>
            <a:r>
              <a:rPr lang="en-US" sz="2400" dirty="0">
                <a:latin typeface="Arial"/>
              </a:rPr>
              <a:t>M.Sc.(Tech)</a:t>
            </a:r>
            <a:endParaRPr dirty="0"/>
          </a:p>
          <a:p>
            <a:pPr algn="r">
              <a:lnSpc>
                <a:spcPct val="115000"/>
              </a:lnSpc>
            </a:pPr>
            <a:r>
              <a:rPr lang="en-US" sz="2400" dirty="0">
                <a:latin typeface="Arial"/>
              </a:rPr>
              <a:t>Doctoral student, </a:t>
            </a:r>
            <a:r>
              <a:rPr lang="en-US" sz="2400" dirty="0" err="1">
                <a:latin typeface="Arial"/>
              </a:rPr>
              <a:t>AbD</a:t>
            </a:r>
            <a:r>
              <a:rPr lang="en-US" sz="2400" dirty="0">
                <a:latin typeface="Arial"/>
              </a:rPr>
              <a:t> </a:t>
            </a:r>
            <a:endParaRPr dirty="0"/>
          </a:p>
          <a:p>
            <a:pPr algn="r">
              <a:lnSpc>
                <a:spcPct val="115000"/>
              </a:lnSpc>
            </a:pPr>
            <a:r>
              <a:rPr lang="en-US" sz="2400" dirty="0">
                <a:latin typeface="Arial"/>
              </a:rPr>
              <a:t>Independent researcher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0622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2891" y="0"/>
            <a:ext cx="5761703" cy="122019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Why we are here?</a:t>
            </a:r>
            <a:endParaRPr lang="fi-FI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06" y="365126"/>
            <a:ext cx="4055807" cy="6330091"/>
          </a:xfrm>
          <a:prstGeom prst="rect">
            <a:avLst/>
          </a:prstGeom>
        </p:spPr>
      </p:pic>
      <p:sp>
        <p:nvSpPr>
          <p:cNvPr id="4" name="Otsikko 1"/>
          <p:cNvSpPr txBox="1">
            <a:spLocks/>
          </p:cNvSpPr>
          <p:nvPr/>
        </p:nvSpPr>
        <p:spPr>
          <a:xfrm>
            <a:off x="858981" y="1148580"/>
            <a:ext cx="5761703" cy="179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/>
              <a:t>We wrote a book called “Climate Gamble – Is Anti-Nuclear Activism Endangering Our Future?”</a:t>
            </a:r>
            <a:endParaRPr lang="fi-FI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5" y="3425850"/>
            <a:ext cx="2114367" cy="3171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42" y="3410891"/>
            <a:ext cx="2133600" cy="3221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58" y="3400757"/>
            <a:ext cx="2291012" cy="32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9734" y="1367418"/>
            <a:ext cx="6213393" cy="3983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/>
              <a:t>So is it?</a:t>
            </a:r>
            <a:br>
              <a:rPr lang="en-GB" sz="6000" b="1" dirty="0"/>
            </a:br>
            <a:r>
              <a:rPr lang="en-GB" sz="6000" dirty="0"/>
              <a:t>Is Anti-Nuclear Activism Endangering Our Future?</a:t>
            </a:r>
            <a:endParaRPr lang="fi-FI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1" y="193964"/>
            <a:ext cx="4055807" cy="63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836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We say that </a:t>
            </a:r>
            <a:r>
              <a:rPr lang="en-GB" b="1" dirty="0"/>
              <a:t>Nuclear Energy </a:t>
            </a:r>
            <a:r>
              <a:rPr lang="en-GB" dirty="0"/>
              <a:t>is the most misunderstood and misrepresented energy source there is.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And here is why.</a:t>
            </a:r>
          </a:p>
        </p:txBody>
      </p:sp>
    </p:spTree>
    <p:extLst>
      <p:ext uri="{BB962C8B-B14F-4D97-AF65-F5344CB8AC3E}">
        <p14:creationId xmlns:p14="http://schemas.microsoft.com/office/powerpoint/2010/main" val="226262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00" y="-175202"/>
            <a:ext cx="10515600" cy="1325563"/>
          </a:xfrm>
        </p:spPr>
        <p:txBody>
          <a:bodyPr/>
          <a:lstStyle/>
          <a:p>
            <a:r>
              <a:rPr lang="en-GB" dirty="0"/>
              <a:t>Show of hands: is nuclear power low-carbon?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600" y="946120"/>
            <a:ext cx="4378036" cy="4351338"/>
          </a:xfrm>
        </p:spPr>
        <p:txBody>
          <a:bodyPr>
            <a:normAutofit/>
          </a:bodyPr>
          <a:lstStyle/>
          <a:p>
            <a:r>
              <a:rPr lang="en-GB" sz="2400" dirty="0"/>
              <a:t>Yes. Nuclear is low-carbon.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10" y="946120"/>
            <a:ext cx="7337790" cy="53373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49227" y="5140037"/>
            <a:ext cx="1697182" cy="574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571018" y="6553200"/>
            <a:ext cx="16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Data: IPCC 2014</a:t>
            </a:r>
          </a:p>
        </p:txBody>
      </p:sp>
    </p:spTree>
    <p:extLst>
      <p:ext uri="{BB962C8B-B14F-4D97-AF65-F5344CB8AC3E}">
        <p14:creationId xmlns:p14="http://schemas.microsoft.com/office/powerpoint/2010/main" val="26447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46" y="-175202"/>
            <a:ext cx="10515600" cy="1325563"/>
          </a:xfrm>
        </p:spPr>
        <p:txBody>
          <a:bodyPr/>
          <a:lstStyle/>
          <a:p>
            <a:r>
              <a:rPr lang="en-GB" dirty="0"/>
              <a:t>Show of hands: is nuclear power fast to build?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92" y="946120"/>
            <a:ext cx="4378036" cy="4351338"/>
          </a:xfrm>
        </p:spPr>
        <p:txBody>
          <a:bodyPr>
            <a:normAutofit/>
          </a:bodyPr>
          <a:lstStyle/>
          <a:p>
            <a:r>
              <a:rPr lang="en-GB" sz="2400" dirty="0"/>
              <a:t>Yes. Nuclear is low-carbon.</a:t>
            </a:r>
          </a:p>
          <a:p>
            <a:r>
              <a:rPr lang="en-GB" sz="2400" dirty="0"/>
              <a:t>Yes. Nuclear is the fastest. </a:t>
            </a: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571018" y="6553200"/>
            <a:ext cx="150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Data: BP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4016" r="1427"/>
          <a:stretch/>
        </p:blipFill>
        <p:spPr>
          <a:xfrm>
            <a:off x="5181636" y="946120"/>
            <a:ext cx="6615545" cy="48998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02035" y="1219201"/>
            <a:ext cx="1731819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6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46" y="-175202"/>
            <a:ext cx="10515600" cy="1325563"/>
          </a:xfrm>
        </p:spPr>
        <p:txBody>
          <a:bodyPr/>
          <a:lstStyle/>
          <a:p>
            <a:r>
              <a:rPr lang="en-GB" dirty="0"/>
              <a:t>Show of hands: is nuclear power expensive?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92" y="946120"/>
            <a:ext cx="4378036" cy="4351338"/>
          </a:xfrm>
        </p:spPr>
        <p:txBody>
          <a:bodyPr>
            <a:normAutofit/>
          </a:bodyPr>
          <a:lstStyle/>
          <a:p>
            <a:r>
              <a:rPr lang="en-GB" sz="2400" dirty="0"/>
              <a:t>Yes. Nuclear is low-carbon.</a:t>
            </a:r>
          </a:p>
          <a:p>
            <a:r>
              <a:rPr lang="en-GB" sz="2400" dirty="0"/>
              <a:t>Yes. Nuclear is the fastest.</a:t>
            </a:r>
          </a:p>
          <a:p>
            <a:r>
              <a:rPr lang="en-GB" sz="2400" dirty="0"/>
              <a:t>Nuclear power is cheaper </a:t>
            </a:r>
            <a:br>
              <a:rPr lang="en-GB" sz="2400" dirty="0"/>
            </a:br>
            <a:r>
              <a:rPr lang="en-GB" sz="2400" dirty="0"/>
              <a:t>than other clean energy.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571018" y="6553200"/>
            <a:ext cx="155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Data: IEA 2015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81" y="946120"/>
            <a:ext cx="7668791" cy="4800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54235" y="946120"/>
            <a:ext cx="7726733" cy="651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Life-cycle Cost of Electricity (LCOE) for wind, solar and nuclear.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Combined graph from IEA 2015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33643" y="3997294"/>
            <a:ext cx="1265645" cy="983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Nuclear at 3%, 7%, 10% discount rate</a:t>
            </a:r>
          </a:p>
        </p:txBody>
      </p:sp>
    </p:spTree>
    <p:extLst>
      <p:ext uri="{BB962C8B-B14F-4D97-AF65-F5344CB8AC3E}">
        <p14:creationId xmlns:p14="http://schemas.microsoft.com/office/powerpoint/2010/main" val="39894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46" y="-175202"/>
            <a:ext cx="10515600" cy="1325563"/>
          </a:xfrm>
        </p:spPr>
        <p:txBody>
          <a:bodyPr/>
          <a:lstStyle/>
          <a:p>
            <a:r>
              <a:rPr lang="en-GB" dirty="0"/>
              <a:t>Show of hands: is nuclear power ecological?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92" y="946119"/>
            <a:ext cx="4378036" cy="5523953"/>
          </a:xfrm>
        </p:spPr>
        <p:txBody>
          <a:bodyPr>
            <a:normAutofit/>
          </a:bodyPr>
          <a:lstStyle/>
          <a:p>
            <a:r>
              <a:rPr lang="en-GB" sz="2400" dirty="0"/>
              <a:t>Yes. Nuclear is low-carbon.</a:t>
            </a:r>
          </a:p>
          <a:p>
            <a:r>
              <a:rPr lang="en-GB" sz="2400" dirty="0"/>
              <a:t>Yes. Nuclear is the fastest.</a:t>
            </a:r>
          </a:p>
          <a:p>
            <a:r>
              <a:rPr lang="en-GB" sz="2400" dirty="0"/>
              <a:t>Nuclear power is cheaper </a:t>
            </a:r>
            <a:br>
              <a:rPr lang="en-GB" sz="2400" dirty="0"/>
            </a:br>
            <a:r>
              <a:rPr lang="en-GB" sz="2400" dirty="0"/>
              <a:t>than other clean energy.</a:t>
            </a:r>
          </a:p>
          <a:p>
            <a:r>
              <a:rPr lang="en-GB" sz="2400" dirty="0"/>
              <a:t>Nuclear has a small footprint.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16090" y="6211669"/>
            <a:ext cx="598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Data: environmental assessments, Google maps </a:t>
            </a:r>
            <a:br>
              <a:rPr lang="en-GB" dirty="0"/>
            </a:br>
            <a:r>
              <a:rPr lang="en-GB" dirty="0"/>
              <a:t>The Internet (for the meme on left).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28" y="946119"/>
            <a:ext cx="6812280" cy="5109210"/>
          </a:xfrm>
          <a:prstGeom prst="rect">
            <a:avLst/>
          </a:prstGeom>
        </p:spPr>
      </p:pic>
      <p:pic>
        <p:nvPicPr>
          <p:cNvPr id="13" name="Picture 2" descr="http://imgs.xkcd.com/comics/log_sc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6" y="3284618"/>
            <a:ext cx="4045527" cy="31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15097</TotalTime>
  <Words>471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Why we are here?</vt:lpstr>
      <vt:lpstr>So is it? Is Anti-Nuclear Activism Endangering Our Future?</vt:lpstr>
      <vt:lpstr>We say that Nuclear Energy is the most misunderstood and misrepresented energy source there is.   And here is why.</vt:lpstr>
      <vt:lpstr>Show of hands: is nuclear power low-carbon?</vt:lpstr>
      <vt:lpstr>Show of hands: is nuclear power fast to build?</vt:lpstr>
      <vt:lpstr>Show of hands: is nuclear power expensive?</vt:lpstr>
      <vt:lpstr>Show of hands: is nuclear power ecological?</vt:lpstr>
      <vt:lpstr>Show of hands: is nuclear power dependable?</vt:lpstr>
      <vt:lpstr>Show of hands: is nuclear power risky?</vt:lpstr>
      <vt:lpstr>Show of hands: is nuclear waste a big problem?</vt:lpstr>
      <vt:lpstr>Show of hands: Do we need to do everything we can  to stop climate change?</vt:lpstr>
      <vt:lpstr>Show of hands: Do we need to do everything we can  to stop climate change?</vt:lpstr>
      <vt:lpstr>Actually, the only time when the share of  low carbon energy has gone up significantly…</vt:lpstr>
      <vt:lpstr>Finally: Who thinks Nuclear Industry has done a poor job of communicating all of the facts listed?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Rauli Partanen</dc:creator>
  <cp:lastModifiedBy>Rauli Partanen</cp:lastModifiedBy>
  <cp:revision>83</cp:revision>
  <dcterms:created xsi:type="dcterms:W3CDTF">2016-12-27T09:08:11Z</dcterms:created>
  <dcterms:modified xsi:type="dcterms:W3CDTF">2017-03-02T06:29:47Z</dcterms:modified>
</cp:coreProperties>
</file>